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80769A-541C-41F4-A87D-5C0A713F9362}" v="1" dt="2022-11-21T07:50:03.3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lmay, Alet" userId="edbd486b-4d38-4a93-8353-f323f2ca1386" providerId="ADAL" clId="{5580769A-541C-41F4-A87D-5C0A713F9362}"/>
    <pc:docChg chg="custSel modSld">
      <pc:chgData name="Tolmay, Alet" userId="edbd486b-4d38-4a93-8353-f323f2ca1386" providerId="ADAL" clId="{5580769A-541C-41F4-A87D-5C0A713F9362}" dt="2022-11-21T07:52:02.613" v="10" actId="313"/>
      <pc:docMkLst>
        <pc:docMk/>
      </pc:docMkLst>
      <pc:sldChg chg="modSp mod">
        <pc:chgData name="Tolmay, Alet" userId="edbd486b-4d38-4a93-8353-f323f2ca1386" providerId="ADAL" clId="{5580769A-541C-41F4-A87D-5C0A713F9362}" dt="2022-11-21T07:52:02.613" v="10" actId="313"/>
        <pc:sldMkLst>
          <pc:docMk/>
          <pc:sldMk cId="1464963042" sldId="256"/>
        </pc:sldMkLst>
        <pc:graphicFrameChg chg="modGraphic">
          <ac:chgData name="Tolmay, Alet" userId="edbd486b-4d38-4a93-8353-f323f2ca1386" providerId="ADAL" clId="{5580769A-541C-41F4-A87D-5C0A713F9362}" dt="2022-11-21T07:52:02.613" v="10" actId="313"/>
          <ac:graphicFrameMkLst>
            <pc:docMk/>
            <pc:sldMk cId="1464963042" sldId="256"/>
            <ac:graphicFrameMk id="4" creationId="{177E770D-2685-45C7-9908-938623D16E22}"/>
          </ac:graphicFrameMkLst>
        </pc:graphicFrameChg>
      </pc:sldChg>
      <pc:sldChg chg="modSp mod">
        <pc:chgData name="Tolmay, Alet" userId="edbd486b-4d38-4a93-8353-f323f2ca1386" providerId="ADAL" clId="{5580769A-541C-41F4-A87D-5C0A713F9362}" dt="2022-11-21T07:50:51.488" v="4" actId="20577"/>
        <pc:sldMkLst>
          <pc:docMk/>
          <pc:sldMk cId="545263409" sldId="257"/>
        </pc:sldMkLst>
        <pc:spChg chg="mod">
          <ac:chgData name="Tolmay, Alet" userId="edbd486b-4d38-4a93-8353-f323f2ca1386" providerId="ADAL" clId="{5580769A-541C-41F4-A87D-5C0A713F9362}" dt="2022-11-21T07:50:51.488" v="4" actId="20577"/>
          <ac:spMkLst>
            <pc:docMk/>
            <pc:sldMk cId="545263409" sldId="257"/>
            <ac:spMk id="7" creationId="{28654458-F158-45DA-B6B6-72E863C4EC0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98C60-FECF-4153-8B87-5EB17A7E35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C953A3-C8CB-4D14-906D-D84B5FEA69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53B475-015D-4CB5-B53F-959AFFE75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BAD54-0087-46E1-AF97-0FA7CC112587}" type="datetimeFigureOut">
              <a:rPr lang="en-ZA" smtClean="0"/>
              <a:t>2022/11/21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D76BF3-6425-40DB-AD04-637A3984E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6955FD-1092-4B02-B095-A59E3B9B5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44194-978D-4016-98B2-020CD803252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74566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A7904-9446-4A24-BC2E-824218259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8A86C1-0C83-49D7-8FFE-1671653875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6A2456-D33A-4729-8519-D453A3E41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BAD54-0087-46E1-AF97-0FA7CC112587}" type="datetimeFigureOut">
              <a:rPr lang="en-ZA" smtClean="0"/>
              <a:t>2022/11/21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0D7C7E-EBE5-4C62-AAF6-D524A981E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BA1D5D-BFFA-4623-8B3C-5757F2D00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44194-978D-4016-98B2-020CD803252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31717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57FAA2-D0F7-416F-BE30-706936C0DD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646A90-67BF-4A3A-9B61-D40026AC9B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0C88E9-FD62-4E9E-9543-45E56BB79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BAD54-0087-46E1-AF97-0FA7CC112587}" type="datetimeFigureOut">
              <a:rPr lang="en-ZA" smtClean="0"/>
              <a:t>2022/11/21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17FFE3-E29D-438B-B0E6-79CB97BE3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5000D-B8A5-4B73-8900-3A9A0293D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44194-978D-4016-98B2-020CD803252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12158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B0643-1F2F-4E3D-BEC7-7200A57F3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2F088B-450F-45DC-9D4A-BF8FBEFEA6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EF01E6-B011-4DA0-9173-8EBAFC5EA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BAD54-0087-46E1-AF97-0FA7CC112587}" type="datetimeFigureOut">
              <a:rPr lang="en-ZA" smtClean="0"/>
              <a:t>2022/11/21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D2BC31-DCC5-4FC6-B675-F3C0F2DF5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E96EB2-5494-4E62-A2C7-B30CE757D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44194-978D-4016-98B2-020CD803252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75037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AE4B9-8D32-4572-B500-222D5C22A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BB0BD9-5AEF-4594-9E43-83D0BF8802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26B47F-CEE1-4E30-8F85-7DD2CA3A7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BAD54-0087-46E1-AF97-0FA7CC112587}" type="datetimeFigureOut">
              <a:rPr lang="en-ZA" smtClean="0"/>
              <a:t>2022/11/21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2AF6DE-6AD7-40ED-8DAB-CB4DACABB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203ECE-A4BB-46D7-ACFA-177809D41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44194-978D-4016-98B2-020CD803252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61922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F58FE-B414-4E77-A094-2C8814D7E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2F3D9-1308-4B32-9142-AFD5A602BB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BBCF38-84C0-4FFB-8449-CA2B561632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4B3F85-EB56-4AAF-96AD-3933A99E2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BAD54-0087-46E1-AF97-0FA7CC112587}" type="datetimeFigureOut">
              <a:rPr lang="en-ZA" smtClean="0"/>
              <a:t>2022/11/21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89BB93-C4EA-430E-BFE9-D57795342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01E171-7634-4F3F-8F22-EFECF925E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44194-978D-4016-98B2-020CD803252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7330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5F71A-489F-4DEA-B9B2-3A34516AA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A74C35-F2E9-4133-AB03-AD9D3B5578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042651-3E57-418D-874B-565494AA39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8A3697-7CCC-48B1-A719-12A139E1D9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7BA346-1C45-45AC-9CA2-25A28AD109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0A8618-CB54-4B6D-92D2-3A38760FD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BAD54-0087-46E1-AF97-0FA7CC112587}" type="datetimeFigureOut">
              <a:rPr lang="en-ZA" smtClean="0"/>
              <a:t>2022/11/21</a:t>
            </a:fld>
            <a:endParaRPr lang="en-Z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17CBE8-5810-4895-8643-62BCD18AD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2C7838-E75A-43C8-BB50-AA98C9AAB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44194-978D-4016-98B2-020CD803252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14973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C4B95-E478-4185-8FC9-C59760F5D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571BA6-B820-488F-9F90-084DB38C6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BAD54-0087-46E1-AF97-0FA7CC112587}" type="datetimeFigureOut">
              <a:rPr lang="en-ZA" smtClean="0"/>
              <a:t>2022/11/21</a:t>
            </a:fld>
            <a:endParaRPr lang="en-Z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EB789F-DA81-44A1-BD37-7CBB2732C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471BB4-33F3-4683-921C-BC59BEE7C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44194-978D-4016-98B2-020CD803252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73464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193D6C-B894-4C1E-9466-227963C45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BAD54-0087-46E1-AF97-0FA7CC112587}" type="datetimeFigureOut">
              <a:rPr lang="en-ZA" smtClean="0"/>
              <a:t>2022/11/21</a:t>
            </a:fld>
            <a:endParaRPr lang="en-Z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2ED161-A5B2-405C-A6B5-896D483D8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5ABB96-24E6-4D78-AD63-FBFC8EC35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44194-978D-4016-98B2-020CD803252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86314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9EA0F-5A38-4C0B-A3EF-70FED7648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7AA8B4-7D10-4F64-B94E-3073EFB0DB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87B43F-5B0D-4E12-A2D0-DE56508A6C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EFCE7B-818F-4595-8CEA-D0CB0C74D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BAD54-0087-46E1-AF97-0FA7CC112587}" type="datetimeFigureOut">
              <a:rPr lang="en-ZA" smtClean="0"/>
              <a:t>2022/11/21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C5442D-A0F2-411A-BC2E-1F97229F2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608905-8A15-4E67-8B26-2D2F022D0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44194-978D-4016-98B2-020CD803252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56022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E31B2-A3F2-45BF-AFFE-A739B04AA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44A9D8-562A-4761-832B-D10AE3F7EF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0504EF-9ADE-4796-928E-5F88F7CF93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54130C-B935-4EA6-B523-71AB5E9AD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BAD54-0087-46E1-AF97-0FA7CC112587}" type="datetimeFigureOut">
              <a:rPr lang="en-ZA" smtClean="0"/>
              <a:t>2022/11/21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C639B6-4D39-4419-B69F-A20951165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B4DEF4-2915-4929-90D8-5BB48214D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44194-978D-4016-98B2-020CD803252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36419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860BE8-51BA-419E-A58C-D2E4F3096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DF8988-5E0D-4077-8CA8-44E10551D5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244B28-4EA8-459C-84B0-298A3FC0ED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BAD54-0087-46E1-AF97-0FA7CC112587}" type="datetimeFigureOut">
              <a:rPr lang="en-ZA" smtClean="0"/>
              <a:t>2022/11/21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101428-35AC-497B-877C-8118B745A7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60983A-D734-4DA2-BFC0-00DF889BD8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44194-978D-4016-98B2-020CD803252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52624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77E770D-2685-45C7-9908-938623D16E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3378006"/>
              </p:ext>
            </p:extLst>
          </p:nvPr>
        </p:nvGraphicFramePr>
        <p:xfrm>
          <a:off x="708660" y="662940"/>
          <a:ext cx="11092180" cy="46748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75266">
                  <a:extLst>
                    <a:ext uri="{9D8B030D-6E8A-4147-A177-3AD203B41FA5}">
                      <a16:colId xmlns:a16="http://schemas.microsoft.com/office/drawing/2014/main" val="4244075581"/>
                    </a:ext>
                  </a:extLst>
                </a:gridCol>
                <a:gridCol w="5516914">
                  <a:extLst>
                    <a:ext uri="{9D8B030D-6E8A-4147-A177-3AD203B41FA5}">
                      <a16:colId xmlns:a16="http://schemas.microsoft.com/office/drawing/2014/main" val="196208024"/>
                    </a:ext>
                  </a:extLst>
                </a:gridCol>
              </a:tblGrid>
              <a:tr h="848718">
                <a:tc>
                  <a:txBody>
                    <a:bodyPr/>
                    <a:lstStyle/>
                    <a:p>
                      <a:pPr algn="l">
                        <a:spcAft>
                          <a:spcPts val="2400"/>
                        </a:spcAft>
                      </a:pPr>
                      <a:r>
                        <a:rPr lang="en-ZA" sz="2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Quantitative phase</a:t>
                      </a:r>
                      <a:endParaRPr lang="en-ZA" sz="2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2400"/>
                        </a:spcAft>
                      </a:pPr>
                      <a:r>
                        <a:rPr lang="en-ZA" sz="2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Qualitative phase</a:t>
                      </a:r>
                      <a:endParaRPr lang="en-ZA" sz="2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8210587"/>
                  </a:ext>
                </a:extLst>
              </a:tr>
              <a:tr h="765230">
                <a:tc>
                  <a:txBody>
                    <a:bodyPr/>
                    <a:lstStyle/>
                    <a:p>
                      <a:pPr algn="just">
                        <a:spcAft>
                          <a:spcPts val="2400"/>
                        </a:spcAft>
                      </a:pPr>
                      <a:r>
                        <a:rPr lang="en-ZA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Product quality (Rank 1)</a:t>
                      </a:r>
                      <a:endParaRPr lang="en-ZA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2400"/>
                        </a:spcAft>
                      </a:pPr>
                      <a:r>
                        <a:rPr lang="en-ZA" sz="14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Employees’ </a:t>
                      </a:r>
                      <a:r>
                        <a:rPr lang="en-ZA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skills development (Human capital)(Rank 1)</a:t>
                      </a:r>
                      <a:endParaRPr lang="en-ZA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5067414"/>
                  </a:ext>
                </a:extLst>
              </a:tr>
              <a:tr h="765230">
                <a:tc>
                  <a:txBody>
                    <a:bodyPr/>
                    <a:lstStyle/>
                    <a:p>
                      <a:pPr algn="just">
                        <a:spcAft>
                          <a:spcPts val="2400"/>
                        </a:spcAft>
                      </a:pPr>
                      <a:r>
                        <a:rPr lang="en-ZA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Ability to innovate (research and development)(Rank 2)</a:t>
                      </a:r>
                      <a:endParaRPr lang="en-ZA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2400"/>
                        </a:spcAft>
                      </a:pPr>
                      <a:r>
                        <a:rPr lang="en-ZA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Investment in plant infrastructure (Rank 2)</a:t>
                      </a:r>
                      <a:endParaRPr lang="en-ZA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9393532"/>
                  </a:ext>
                </a:extLst>
              </a:tr>
              <a:tr h="765230">
                <a:tc>
                  <a:txBody>
                    <a:bodyPr/>
                    <a:lstStyle/>
                    <a:p>
                      <a:pPr algn="just">
                        <a:spcAft>
                          <a:spcPts val="2400"/>
                        </a:spcAft>
                      </a:pPr>
                      <a:r>
                        <a:rPr lang="en-ZA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Employees’ skills development (Human capital)(Rank 3)</a:t>
                      </a:r>
                      <a:endParaRPr lang="en-ZA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2400"/>
                        </a:spcAft>
                      </a:pPr>
                      <a:r>
                        <a:rPr lang="en-ZA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Product quality (Rank 2)</a:t>
                      </a:r>
                      <a:endParaRPr lang="en-ZA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7785746"/>
                  </a:ext>
                </a:extLst>
              </a:tr>
              <a:tr h="765230">
                <a:tc>
                  <a:txBody>
                    <a:bodyPr/>
                    <a:lstStyle/>
                    <a:p>
                      <a:pPr algn="just">
                        <a:spcAft>
                          <a:spcPts val="2400"/>
                        </a:spcAft>
                      </a:pPr>
                      <a:r>
                        <a:rPr lang="en-ZA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Investment in plant infrastructure (Rank 4)</a:t>
                      </a:r>
                      <a:endParaRPr lang="en-ZA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2400"/>
                        </a:spcAft>
                      </a:pPr>
                      <a:r>
                        <a:rPr lang="en-ZA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Ability to innovate (research and development)(Rank 2)</a:t>
                      </a:r>
                      <a:endParaRPr lang="en-ZA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575423"/>
                  </a:ext>
                </a:extLst>
              </a:tr>
              <a:tr h="765230">
                <a:tc>
                  <a:txBody>
                    <a:bodyPr/>
                    <a:lstStyle/>
                    <a:p>
                      <a:pPr algn="just">
                        <a:spcAft>
                          <a:spcPts val="2400"/>
                        </a:spcAft>
                      </a:pPr>
                      <a:r>
                        <a:rPr lang="en-ZA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Price competitiveness (Rank 5)</a:t>
                      </a:r>
                      <a:endParaRPr lang="en-ZA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2400"/>
                        </a:spcAft>
                      </a:pPr>
                      <a:r>
                        <a:rPr lang="en-ZA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Technology (equipment) upgrade (Rank 2)</a:t>
                      </a:r>
                      <a:endParaRPr lang="en-ZA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3822727"/>
                  </a:ext>
                </a:extLst>
              </a:tr>
            </a:tbl>
          </a:graphicData>
        </a:graphic>
      </p:graphicFrame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AC8315E-2FB8-441C-ABEB-FA740542A1CB}"/>
              </a:ext>
            </a:extLst>
          </p:cNvPr>
          <p:cNvCxnSpPr/>
          <p:nvPr/>
        </p:nvCxnSpPr>
        <p:spPr>
          <a:xfrm>
            <a:off x="3291840" y="1611630"/>
            <a:ext cx="6000750" cy="148590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C1BC61F-14CD-4F4B-984A-0BF06274D59F}"/>
              </a:ext>
            </a:extLst>
          </p:cNvPr>
          <p:cNvCxnSpPr/>
          <p:nvPr/>
        </p:nvCxnSpPr>
        <p:spPr>
          <a:xfrm>
            <a:off x="5463540" y="2434590"/>
            <a:ext cx="1760220" cy="125730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110AE5C-D45A-450E-A44F-633814AC057D}"/>
              </a:ext>
            </a:extLst>
          </p:cNvPr>
          <p:cNvCxnSpPr/>
          <p:nvPr/>
        </p:nvCxnSpPr>
        <p:spPr>
          <a:xfrm flipV="1">
            <a:off x="5429250" y="1725930"/>
            <a:ext cx="1657350" cy="137160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A71F954-35C6-4888-8D02-880C85376532}"/>
              </a:ext>
            </a:extLst>
          </p:cNvPr>
          <p:cNvCxnSpPr/>
          <p:nvPr/>
        </p:nvCxnSpPr>
        <p:spPr>
          <a:xfrm flipV="1">
            <a:off x="4480560" y="2434590"/>
            <a:ext cx="3543300" cy="148590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4963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>
            <a:extLst>
              <a:ext uri="{FF2B5EF4-FFF2-40B4-BE49-F238E27FC236}">
                <a16:creationId xmlns:a16="http://schemas.microsoft.com/office/drawing/2014/main" id="{DD85D120-B97D-456A-87BB-D9AD0AD36239}"/>
              </a:ext>
            </a:extLst>
          </p:cNvPr>
          <p:cNvSpPr/>
          <p:nvPr/>
        </p:nvSpPr>
        <p:spPr>
          <a:xfrm>
            <a:off x="3465615" y="819397"/>
            <a:ext cx="5260769" cy="1092530"/>
          </a:xfrm>
          <a:prstGeom prst="flowChartAlternate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SCA STRAGETY FORMULATION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FOR THE FOUNDRY INDUSTRY</a:t>
            </a:r>
            <a:endParaRPr lang="en-ZA" b="1" dirty="0">
              <a:solidFill>
                <a:schemeClr val="tx1"/>
              </a:solidFill>
            </a:endParaRPr>
          </a:p>
        </p:txBody>
      </p:sp>
      <p:sp>
        <p:nvSpPr>
          <p:cNvPr id="5" name="Flowchart: Alternate Process 4">
            <a:extLst>
              <a:ext uri="{FF2B5EF4-FFF2-40B4-BE49-F238E27FC236}">
                <a16:creationId xmlns:a16="http://schemas.microsoft.com/office/drawing/2014/main" id="{F36F373A-2B9B-4F4B-A320-C823C330DC58}"/>
              </a:ext>
            </a:extLst>
          </p:cNvPr>
          <p:cNvSpPr/>
          <p:nvPr/>
        </p:nvSpPr>
        <p:spPr>
          <a:xfrm>
            <a:off x="934200" y="4276107"/>
            <a:ext cx="1737757" cy="1092530"/>
          </a:xfrm>
          <a:prstGeom prst="flowChartAlternate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PROCESSES</a:t>
            </a:r>
            <a:endParaRPr lang="en-ZA" sz="1200" b="1" dirty="0">
              <a:solidFill>
                <a:schemeClr val="tx1"/>
              </a:solidFill>
            </a:endParaRPr>
          </a:p>
        </p:txBody>
      </p:sp>
      <p:sp>
        <p:nvSpPr>
          <p:cNvPr id="6" name="Flowchart: Alternate Process 5">
            <a:extLst>
              <a:ext uri="{FF2B5EF4-FFF2-40B4-BE49-F238E27FC236}">
                <a16:creationId xmlns:a16="http://schemas.microsoft.com/office/drawing/2014/main" id="{125E3D78-265F-42AD-B450-8232475F7A6C}"/>
              </a:ext>
            </a:extLst>
          </p:cNvPr>
          <p:cNvSpPr/>
          <p:nvPr/>
        </p:nvSpPr>
        <p:spPr>
          <a:xfrm>
            <a:off x="3051960" y="4276107"/>
            <a:ext cx="1737757" cy="1092530"/>
          </a:xfrm>
          <a:prstGeom prst="flowChartAlternate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ASSETS/RESOURCES</a:t>
            </a:r>
            <a:endParaRPr lang="en-ZA" sz="1200" b="1" dirty="0">
              <a:solidFill>
                <a:schemeClr val="tx1"/>
              </a:solidFill>
            </a:endParaRPr>
          </a:p>
        </p:txBody>
      </p:sp>
      <p:sp>
        <p:nvSpPr>
          <p:cNvPr id="7" name="Flowchart: Alternate Process 6">
            <a:extLst>
              <a:ext uri="{FF2B5EF4-FFF2-40B4-BE49-F238E27FC236}">
                <a16:creationId xmlns:a16="http://schemas.microsoft.com/office/drawing/2014/main" id="{28654458-F158-45DA-B6B6-72E863C4EC09}"/>
              </a:ext>
            </a:extLst>
          </p:cNvPr>
          <p:cNvSpPr/>
          <p:nvPr/>
        </p:nvSpPr>
        <p:spPr>
          <a:xfrm>
            <a:off x="5239003" y="4276107"/>
            <a:ext cx="1737757" cy="1092530"/>
          </a:xfrm>
          <a:prstGeom prst="flowChartAlternate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FIRMS’ PERFORMANCE</a:t>
            </a:r>
            <a:endParaRPr lang="en-ZA" sz="1200" b="1" dirty="0">
              <a:solidFill>
                <a:schemeClr val="tx1"/>
              </a:solidFill>
            </a:endParaRPr>
          </a:p>
        </p:txBody>
      </p:sp>
      <p:sp>
        <p:nvSpPr>
          <p:cNvPr id="8" name="Flowchart: Alternate Process 7">
            <a:extLst>
              <a:ext uri="{FF2B5EF4-FFF2-40B4-BE49-F238E27FC236}">
                <a16:creationId xmlns:a16="http://schemas.microsoft.com/office/drawing/2014/main" id="{996CA89F-7EA0-4A75-A714-FCCDE56CD38B}"/>
              </a:ext>
            </a:extLst>
          </p:cNvPr>
          <p:cNvSpPr/>
          <p:nvPr/>
        </p:nvSpPr>
        <p:spPr>
          <a:xfrm>
            <a:off x="7414171" y="4281055"/>
            <a:ext cx="1737757" cy="1092530"/>
          </a:xfrm>
          <a:prstGeom prst="flowChartAlternate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SUPPORTING AND RELATED INDUSTRIES AND CLUSTERS</a:t>
            </a:r>
            <a:endParaRPr lang="en-ZA" sz="1200" b="1" dirty="0">
              <a:solidFill>
                <a:schemeClr val="tx1"/>
              </a:solidFill>
            </a:endParaRPr>
          </a:p>
        </p:txBody>
      </p:sp>
      <p:sp>
        <p:nvSpPr>
          <p:cNvPr id="9" name="Flowchart: Alternate Process 8">
            <a:extLst>
              <a:ext uri="{FF2B5EF4-FFF2-40B4-BE49-F238E27FC236}">
                <a16:creationId xmlns:a16="http://schemas.microsoft.com/office/drawing/2014/main" id="{BB96760D-03E6-4C66-A1DC-8F408BA85A91}"/>
              </a:ext>
            </a:extLst>
          </p:cNvPr>
          <p:cNvSpPr/>
          <p:nvPr/>
        </p:nvSpPr>
        <p:spPr>
          <a:xfrm>
            <a:off x="9565589" y="4276107"/>
            <a:ext cx="1737757" cy="1092530"/>
          </a:xfrm>
          <a:prstGeom prst="flowChartAlternate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INSTITUTIONS AND GOVERNMENT POLICIES</a:t>
            </a:r>
            <a:endParaRPr lang="en-ZA" sz="1200" b="1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AED4BD4-C84F-4E00-AE62-D3C84018E87C}"/>
              </a:ext>
            </a:extLst>
          </p:cNvPr>
          <p:cNvCxnSpPr>
            <a:stCxn id="4" idx="2"/>
            <a:endCxn id="5" idx="0"/>
          </p:cNvCxnSpPr>
          <p:nvPr/>
        </p:nvCxnSpPr>
        <p:spPr>
          <a:xfrm flipH="1">
            <a:off x="1803079" y="1911927"/>
            <a:ext cx="4292921" cy="2364180"/>
          </a:xfrm>
          <a:prstGeom prst="straightConnector1">
            <a:avLst/>
          </a:prstGeom>
          <a:ln w="22225" cmpd="sng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BE7B8D7-AB97-4FCA-85E1-F5F9080DFF17}"/>
              </a:ext>
            </a:extLst>
          </p:cNvPr>
          <p:cNvCxnSpPr>
            <a:stCxn id="4" idx="2"/>
            <a:endCxn id="7" idx="0"/>
          </p:cNvCxnSpPr>
          <p:nvPr/>
        </p:nvCxnSpPr>
        <p:spPr>
          <a:xfrm>
            <a:off x="6096000" y="1911927"/>
            <a:ext cx="11882" cy="2364180"/>
          </a:xfrm>
          <a:prstGeom prst="straightConnector1">
            <a:avLst/>
          </a:prstGeom>
          <a:ln w="22225" cmpd="sng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29A4E46-43E1-47D4-AF9E-4368D1A42F6D}"/>
              </a:ext>
            </a:extLst>
          </p:cNvPr>
          <p:cNvCxnSpPr>
            <a:stCxn id="4" idx="2"/>
          </p:cNvCxnSpPr>
          <p:nvPr/>
        </p:nvCxnSpPr>
        <p:spPr>
          <a:xfrm flipH="1">
            <a:off x="3981208" y="1911927"/>
            <a:ext cx="2114792" cy="2268187"/>
          </a:xfrm>
          <a:prstGeom prst="straightConnector1">
            <a:avLst/>
          </a:prstGeom>
          <a:ln w="22225" cmpd="sng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3735C2D-E131-487F-A2B4-F91ED015A7D0}"/>
              </a:ext>
            </a:extLst>
          </p:cNvPr>
          <p:cNvCxnSpPr>
            <a:stCxn id="4" idx="2"/>
            <a:endCxn id="8" idx="0"/>
          </p:cNvCxnSpPr>
          <p:nvPr/>
        </p:nvCxnSpPr>
        <p:spPr>
          <a:xfrm>
            <a:off x="6096000" y="1911927"/>
            <a:ext cx="2187050" cy="2369128"/>
          </a:xfrm>
          <a:prstGeom prst="straightConnector1">
            <a:avLst/>
          </a:prstGeom>
          <a:ln w="22225" cmpd="sng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3FBA9D7-DA39-4868-8AD9-62A7D318FA99}"/>
              </a:ext>
            </a:extLst>
          </p:cNvPr>
          <p:cNvCxnSpPr>
            <a:stCxn id="4" idx="2"/>
            <a:endCxn id="9" idx="0"/>
          </p:cNvCxnSpPr>
          <p:nvPr/>
        </p:nvCxnSpPr>
        <p:spPr>
          <a:xfrm>
            <a:off x="6096000" y="1911927"/>
            <a:ext cx="4338468" cy="2364180"/>
          </a:xfrm>
          <a:prstGeom prst="straightConnector1">
            <a:avLst/>
          </a:prstGeom>
          <a:ln w="22225" cmpd="sng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>
            <a:extLst>
              <a:ext uri="{FF2B5EF4-FFF2-40B4-BE49-F238E27FC236}">
                <a16:creationId xmlns:a16="http://schemas.microsoft.com/office/drawing/2014/main" id="{AC0897F7-A227-45FB-98E6-4720CD939E74}"/>
              </a:ext>
            </a:extLst>
          </p:cNvPr>
          <p:cNvSpPr/>
          <p:nvPr/>
        </p:nvSpPr>
        <p:spPr>
          <a:xfrm>
            <a:off x="692408" y="3094017"/>
            <a:ext cx="4399471" cy="3503221"/>
          </a:xfrm>
          <a:prstGeom prst="ellipse">
            <a:avLst/>
          </a:prstGeom>
          <a:noFill/>
          <a:ln w="41275" cmpd="sng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F54925B-0C34-41FC-B4CC-87DB509CC30B}"/>
              </a:ext>
            </a:extLst>
          </p:cNvPr>
          <p:cNvSpPr txBox="1"/>
          <p:nvPr/>
        </p:nvSpPr>
        <p:spPr>
          <a:xfrm>
            <a:off x="1803078" y="5617029"/>
            <a:ext cx="2163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CRUCIAL</a:t>
            </a:r>
            <a:endParaRPr lang="en-ZA" b="1" dirty="0"/>
          </a:p>
        </p:txBody>
      </p:sp>
    </p:spTree>
    <p:extLst>
      <p:ext uri="{BB962C8B-B14F-4D97-AF65-F5344CB8AC3E}">
        <p14:creationId xmlns:p14="http://schemas.microsoft.com/office/powerpoint/2010/main" val="545263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116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Tolmay, Alet</dc:creator>
  <cp:lastModifiedBy>Tolmay, Alet</cp:lastModifiedBy>
  <cp:revision>1</cp:revision>
  <dcterms:created xsi:type="dcterms:W3CDTF">2022-04-08T08:58:22Z</dcterms:created>
  <dcterms:modified xsi:type="dcterms:W3CDTF">2022-11-21T07:52:11Z</dcterms:modified>
</cp:coreProperties>
</file>